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8" r:id="rId2"/>
    <p:sldId id="268" r:id="rId3"/>
    <p:sldId id="262" r:id="rId4"/>
    <p:sldId id="265" r:id="rId5"/>
    <p:sldId id="263" r:id="rId6"/>
    <p:sldId id="266" r:id="rId7"/>
    <p:sldId id="26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26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A98BBB-688F-4D65-A0D9-6CC128C6DA2A}" type="datetimeFigureOut">
              <a:rPr lang="en-US" smtClean="0"/>
              <a:t>8/12/2010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AF49D-1198-44B2-B899-D3FFF5E9D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18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9BDC6BA-ACCD-4BC1-A2D6-A2B749EE06F9}" type="slidenum">
              <a:rPr lang="en-US">
                <a:latin typeface="Calibri" pitchFamily="34" charset="0"/>
              </a:rPr>
              <a:pPr eaLnBrk="1" hangingPunct="1"/>
              <a:t>2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C6A41EC-199E-4343-ADF3-7C1FCACD19D3}" type="slidenum">
              <a:rPr lang="en-US">
                <a:latin typeface="Calibri" pitchFamily="34" charset="0"/>
              </a:rPr>
              <a:pPr eaLnBrk="1" hangingPunct="1"/>
              <a:t>7</a:t>
            </a:fld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4F2F4"/>
              </a:solidFill>
              <a:cs typeface="Arial" charset="0"/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ctr" eaLnBrk="1" hangingPunct="1"/>
              <a:endParaRPr lang="en-US">
                <a:solidFill>
                  <a:srgbClr val="F4F2F4"/>
                </a:solidFill>
                <a:latin typeface="Lucida Sans Unicode" pitchFamily="34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DF4E8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767795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65554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84547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7136345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srgbClr val="F4F2F4"/>
              </a:solidFill>
              <a:cs typeface="Arial" charset="0"/>
            </a:endParaRPr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srgbClr val="F4F2F4"/>
              </a:solidFill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6505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770499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 dirty="0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996699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60343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437696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3553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>
              <a:solidFill>
                <a:srgbClr val="F4F2F4"/>
              </a:solidFill>
              <a:latin typeface="Lucida Sans Unicode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srgbClr val="F4F2F4"/>
              </a:solidFill>
              <a:cs typeface="Arial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endParaRPr lang="en-US">
              <a:solidFill>
                <a:srgbClr val="F4F2F4"/>
              </a:solidFill>
              <a:cs typeface="Arial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886206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/>
            </a:gs>
            <a:gs pos="40000">
              <a:schemeClr val="accent5"/>
            </a:gs>
            <a:gs pos="100000">
              <a:schemeClr val="accent4"/>
            </a:gs>
          </a:gsLst>
          <a:path path="circle">
            <a:fillToRect l="65000" b="98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endParaRPr lang="en-US">
              <a:solidFill>
                <a:srgbClr val="F4F2F4"/>
              </a:solidFill>
              <a:latin typeface="Lucida Sans Unicode" pitchFamily="34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latin typeface="Lucida Sans Unicode" pitchFamily="34" charset="0"/>
              </a:defRPr>
            </a:lvl1pPr>
          </a:lstStyle>
          <a:p>
            <a:fld id="{47C9B81F-C347-4BEF-BFDF-29C42F48304A}" type="datetimeFigureOut">
              <a:rPr lang="en-US" smtClean="0"/>
              <a:pPr/>
              <a:t>8/12/2010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itchFamily="34" charset="0"/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1" fontAlgn="base" hangingPunct="1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1" fontAlgn="base" hangingPunct="1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fontAlgn="base" hangingPunct="1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Getting SQL Service Broker Up and Running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600" dirty="0">
                <a:solidFill>
                  <a:schemeClr val="bg2"/>
                </a:solidFill>
              </a:rPr>
              <a:t>Denny Cherry</a:t>
            </a:r>
          </a:p>
          <a:p>
            <a:r>
              <a:rPr lang="en-US" sz="2600" dirty="0">
                <a:solidFill>
                  <a:schemeClr val="bg2"/>
                </a:solidFill>
              </a:rPr>
              <a:t>Manager of Information Systems</a:t>
            </a:r>
          </a:p>
          <a:p>
            <a:r>
              <a:rPr lang="en-US" sz="2600" dirty="0">
                <a:solidFill>
                  <a:schemeClr val="bg2"/>
                </a:solidFill>
              </a:rPr>
              <a:t>mrdenny@mrdenny.com</a:t>
            </a:r>
          </a:p>
          <a:p>
            <a:r>
              <a:rPr lang="en-US" sz="2600" dirty="0">
                <a:solidFill>
                  <a:schemeClr val="bg2"/>
                </a:solidFill>
              </a:rPr>
              <a:t>MVP, MCSA, MCDBA, MCTS, MCITP</a:t>
            </a:r>
          </a:p>
          <a:p>
            <a:endParaRPr lang="en-US" sz="2600" dirty="0">
              <a:solidFill>
                <a:schemeClr val="bg2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2"/>
          <p:cNvSpPr>
            <a:spLocks noGrp="1"/>
          </p:cNvSpPr>
          <p:nvPr>
            <p:ph idx="1"/>
          </p:nvPr>
        </p:nvSpPr>
        <p:spPr>
          <a:xfrm>
            <a:off x="457200" y="1481138"/>
            <a:ext cx="8153400" cy="4525962"/>
          </a:xfrm>
        </p:spPr>
        <p:txBody>
          <a:bodyPr/>
          <a:lstStyle/>
          <a:p>
            <a:pPr lvl="1" eaLnBrk="1" hangingPunct="1"/>
            <a:r>
              <a:rPr lang="en-US" dirty="0" smtClean="0">
                <a:solidFill>
                  <a:schemeClr val="bg2"/>
                </a:solidFill>
              </a:rPr>
              <a:t>Manager of Information Systems at Awareness Technologies</a:t>
            </a:r>
          </a:p>
          <a:p>
            <a:pPr lvl="1" eaLnBrk="1" hangingPunct="1"/>
            <a:r>
              <a:rPr lang="en-US" dirty="0" smtClean="0">
                <a:solidFill>
                  <a:schemeClr val="bg2"/>
                </a:solidFill>
              </a:rPr>
              <a:t>Microsoft MVP</a:t>
            </a:r>
          </a:p>
          <a:p>
            <a:pPr lvl="1" eaLnBrk="1" hangingPunct="1"/>
            <a:r>
              <a:rPr lang="en-US" dirty="0" smtClean="0">
                <a:solidFill>
                  <a:schemeClr val="bg2"/>
                </a:solidFill>
              </a:rPr>
              <a:t>12 Microsoft Certifications on SQL Server</a:t>
            </a:r>
          </a:p>
          <a:p>
            <a:pPr lvl="1" eaLnBrk="1" hangingPunct="1"/>
            <a:endParaRPr lang="en-US" dirty="0" smtClean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1"/>
                </a:solidFill>
              </a:rPr>
              <a:t>Denny Cherry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148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6229350"/>
            <a:ext cx="118903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228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 rot="1395319">
            <a:off x="4933173" y="263573"/>
            <a:ext cx="4589718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@</a:t>
            </a:r>
            <a:endParaRPr lang="en-US" sz="40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300" dirty="0">
                <a:solidFill>
                  <a:schemeClr val="bg2"/>
                </a:solidFill>
              </a:rPr>
              <a:t>Similar to other queuing technologies</a:t>
            </a:r>
          </a:p>
          <a:p>
            <a:r>
              <a:rPr lang="en-US" sz="2300" dirty="0">
                <a:solidFill>
                  <a:schemeClr val="bg2"/>
                </a:solidFill>
              </a:rPr>
              <a:t>Data is processed using SEND and RECEIVE instead of SELECT and INSERT</a:t>
            </a:r>
          </a:p>
          <a:p>
            <a:r>
              <a:rPr lang="en-US" sz="2300" dirty="0">
                <a:solidFill>
                  <a:schemeClr val="bg2"/>
                </a:solidFill>
              </a:rPr>
              <a:t>Data is sent as an XML data in a binary format.</a:t>
            </a:r>
          </a:p>
          <a:p>
            <a:r>
              <a:rPr lang="en-US" sz="2300" dirty="0">
                <a:solidFill>
                  <a:schemeClr val="bg2"/>
                </a:solidFill>
              </a:rPr>
              <a:t>Queues can be processed automatically or on demand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Service Broker Concepts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395319">
            <a:off x="6322976" y="263573"/>
            <a:ext cx="1810111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</a:t>
            </a:r>
            <a:endParaRPr lang="en-US" sz="40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>
                <a:solidFill>
                  <a:schemeClr val="bg2"/>
                </a:solidFill>
              </a:rPr>
              <a:t>Messages can be sent within the database, to another database on the server, or to a database on a remote server</a:t>
            </a:r>
          </a:p>
          <a:p>
            <a:r>
              <a:rPr lang="en-US" sz="2300" dirty="0">
                <a:solidFill>
                  <a:schemeClr val="bg2"/>
                </a:solidFill>
              </a:rPr>
              <a:t>Delivery is guaranteed, and in the order sent</a:t>
            </a:r>
          </a:p>
          <a:p>
            <a:r>
              <a:rPr lang="en-US" sz="2300" dirty="0">
                <a:solidFill>
                  <a:schemeClr val="bg2"/>
                </a:solidFill>
              </a:rPr>
              <a:t>Messages are processed once and only once, in the order received</a:t>
            </a:r>
          </a:p>
          <a:p>
            <a:r>
              <a:rPr lang="en-US" sz="2300" dirty="0">
                <a:solidFill>
                  <a:schemeClr val="bg2"/>
                </a:solidFill>
              </a:rPr>
              <a:t>Messages can range in size from single bytes to mega-bytes in size (max size of ~1GB per message)</a:t>
            </a:r>
          </a:p>
          <a:p>
            <a:endParaRPr lang="en-US" sz="23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Service Broker Concepts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300" dirty="0">
                <a:solidFill>
                  <a:schemeClr val="bg2"/>
                </a:solidFill>
              </a:rPr>
              <a:t>select * from </a:t>
            </a:r>
            <a:r>
              <a:rPr lang="en-US" sz="2300" dirty="0" err="1">
                <a:solidFill>
                  <a:schemeClr val="bg2"/>
                </a:solidFill>
              </a:rPr>
              <a:t>sys.conversation_endpoints</a:t>
            </a:r>
            <a:endParaRPr lang="en-US" sz="2300" dirty="0">
              <a:solidFill>
                <a:schemeClr val="bg2"/>
              </a:solidFill>
            </a:endParaRPr>
          </a:p>
          <a:p>
            <a:r>
              <a:rPr lang="en-US" sz="2300" dirty="0">
                <a:solidFill>
                  <a:schemeClr val="bg2"/>
                </a:solidFill>
              </a:rPr>
              <a:t>select * from </a:t>
            </a:r>
            <a:r>
              <a:rPr lang="en-US" sz="2300" dirty="0" err="1">
                <a:solidFill>
                  <a:schemeClr val="bg2"/>
                </a:solidFill>
              </a:rPr>
              <a:t>sys.transmission_queue</a:t>
            </a:r>
            <a:endParaRPr lang="en-US" sz="2300" dirty="0">
              <a:solidFill>
                <a:schemeClr val="bg2"/>
              </a:solidFill>
            </a:endParaRPr>
          </a:p>
          <a:p>
            <a:r>
              <a:rPr lang="en-US" sz="2300" dirty="0">
                <a:solidFill>
                  <a:schemeClr val="bg2"/>
                </a:solidFill>
              </a:rPr>
              <a:t>Select * from </a:t>
            </a:r>
            <a:r>
              <a:rPr lang="en-US" sz="2300" dirty="0" err="1">
                <a:solidFill>
                  <a:schemeClr val="bg2"/>
                </a:solidFill>
              </a:rPr>
              <a:t>dbo.QueueName</a:t>
            </a:r>
            <a:endParaRPr lang="en-US" sz="2300" dirty="0">
              <a:solidFill>
                <a:schemeClr val="bg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Important SSB Queries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 rot="1395319">
            <a:off x="6052069" y="263573"/>
            <a:ext cx="2351926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?</a:t>
            </a:r>
            <a:endParaRPr lang="en-US" sz="4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Demo…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 rot="1395319">
            <a:off x="4933173" y="263573"/>
            <a:ext cx="4589718" cy="62478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@</a:t>
            </a:r>
            <a:endParaRPr lang="en-US" sz="4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 rot="921727">
            <a:off x="6667590" y="485481"/>
            <a:ext cx="1533608" cy="624786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  <a:cs typeface="+mn-cs"/>
              </a:rPr>
              <a:t>@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bg2"/>
                </a:solidFill>
              </a:rPr>
              <a:t>SQL Saturday #28 </a:t>
            </a:r>
            <a:r>
              <a:rPr lang="en-US" smtClean="0">
                <a:solidFill>
                  <a:schemeClr val="bg2"/>
                </a:solidFill>
              </a:rPr>
              <a:t>Baton Rouge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0244" name="Text Placeholder 4"/>
          <p:cNvSpPr>
            <a:spLocks noGrp="1"/>
          </p:cNvSpPr>
          <p:nvPr>
            <p:ph type="body" idx="1"/>
          </p:nvPr>
        </p:nvSpPr>
        <p:spPr>
          <a:xfrm>
            <a:off x="3922713" y="2932112"/>
            <a:ext cx="4572000" cy="1868487"/>
          </a:xfrm>
        </p:spPr>
        <p:txBody>
          <a:bodyPr/>
          <a:lstStyle/>
          <a:p>
            <a:pPr eaLnBrk="1" hangingPunct="1"/>
            <a:r>
              <a:rPr lang="en-US" sz="2000" b="1" dirty="0" smtClean="0">
                <a:solidFill>
                  <a:schemeClr val="bg1"/>
                </a:solidFill>
              </a:rPr>
              <a:t>Session Title</a:t>
            </a:r>
          </a:p>
          <a:p>
            <a:pPr eaLnBrk="1" hangingPunct="1"/>
            <a:r>
              <a:rPr lang="en-US" sz="2000" dirty="0" smtClean="0">
                <a:solidFill>
                  <a:schemeClr val="bg1"/>
                </a:solidFill>
              </a:rPr>
              <a:t>Denny Cherry </a:t>
            </a:r>
          </a:p>
          <a:p>
            <a:pPr eaLnBrk="1" hangingPunct="1"/>
            <a:r>
              <a:rPr lang="en-US" sz="2000" dirty="0" smtClean="0">
                <a:solidFill>
                  <a:schemeClr val="bg1"/>
                </a:solidFill>
              </a:rPr>
              <a:t>itke.techtarget.com/</a:t>
            </a:r>
            <a:r>
              <a:rPr lang="en-US" sz="2000" dirty="0" err="1" smtClean="0">
                <a:solidFill>
                  <a:schemeClr val="bg1"/>
                </a:solidFill>
              </a:rPr>
              <a:t>sql</a:t>
            </a:r>
            <a:r>
              <a:rPr lang="en-US" sz="2000" dirty="0" smtClean="0">
                <a:solidFill>
                  <a:schemeClr val="bg1"/>
                </a:solidFill>
              </a:rPr>
              <a:t>-server</a:t>
            </a:r>
          </a:p>
          <a:p>
            <a:pPr eaLnBrk="1" hangingPunct="1"/>
            <a:r>
              <a:rPr lang="en-US" sz="2000" dirty="0" smtClean="0">
                <a:solidFill>
                  <a:schemeClr val="bg1"/>
                </a:solidFill>
              </a:rPr>
              <a:t>twitter.com/</a:t>
            </a:r>
            <a:r>
              <a:rPr lang="en-US" sz="2000" dirty="0" err="1" smtClean="0">
                <a:solidFill>
                  <a:schemeClr val="bg1"/>
                </a:solidFill>
              </a:rPr>
              <a:t>mrdenny</a:t>
            </a:r>
            <a:endParaRPr lang="en-US" sz="2000" dirty="0">
              <a:solidFill>
                <a:schemeClr val="bg1"/>
              </a:solidFill>
            </a:endParaRPr>
          </a:p>
          <a:p>
            <a:pPr eaLnBrk="1" hangingPunct="1"/>
            <a:r>
              <a:rPr lang="en-US" sz="2000" dirty="0" smtClean="0">
                <a:solidFill>
                  <a:schemeClr val="bg1"/>
                </a:solidFill>
              </a:rPr>
              <a:t>speakerrate.com/</a:t>
            </a:r>
            <a:r>
              <a:rPr lang="en-US" sz="2000" dirty="0" err="1" smtClean="0">
                <a:solidFill>
                  <a:schemeClr val="bg1"/>
                </a:solidFill>
              </a:rPr>
              <a:t>mrdenny</a:t>
            </a:r>
            <a:endParaRPr lang="en-US" sz="2000" dirty="0" smtClean="0">
              <a:solidFill>
                <a:schemeClr val="bg1"/>
              </a:solidFill>
            </a:endParaRPr>
          </a:p>
        </p:txBody>
      </p:sp>
      <p:pic>
        <p:nvPicPr>
          <p:cNvPr id="10245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3" y="6229350"/>
            <a:ext cx="1189037" cy="500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64180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QL Saturday Template">
  <a:themeElements>
    <a:clrScheme name="SQL Saturday">
      <a:dk1>
        <a:srgbClr val="444244"/>
      </a:dk1>
      <a:lt1>
        <a:srgbClr val="F4F2F4"/>
      </a:lt1>
      <a:dk2>
        <a:srgbClr val="745604"/>
      </a:dk2>
      <a:lt2>
        <a:srgbClr val="F4F2F4"/>
      </a:lt2>
      <a:accent1>
        <a:srgbClr val="F4C234"/>
      </a:accent1>
      <a:accent2>
        <a:srgbClr val="0C0204"/>
      </a:accent2>
      <a:accent3>
        <a:srgbClr val="F4D63C"/>
      </a:accent3>
      <a:accent4>
        <a:srgbClr val="C8CAC8"/>
      </a:accent4>
      <a:accent5>
        <a:srgbClr val="F4F2F4"/>
      </a:accent5>
      <a:accent6>
        <a:srgbClr val="F4F2F4"/>
      </a:accent6>
      <a:hlink>
        <a:srgbClr val="745604"/>
      </a:hlink>
      <a:folHlink>
        <a:srgbClr val="AE8206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SQLSaturday_PowerPoint</Template>
  <TotalTime>304</TotalTime>
  <Words>185</Words>
  <Application>Microsoft Office PowerPoint</Application>
  <PresentationFormat>On-screen Show (4:3)</PresentationFormat>
  <Paragraphs>37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SQL Saturday Template</vt:lpstr>
      <vt:lpstr>Getting SQL Service Broker Up and Running</vt:lpstr>
      <vt:lpstr>Denny Cherry</vt:lpstr>
      <vt:lpstr>Service Broker Concepts</vt:lpstr>
      <vt:lpstr>Service Broker Concepts</vt:lpstr>
      <vt:lpstr>Important SSB Queries</vt:lpstr>
      <vt:lpstr>Demo…</vt:lpstr>
      <vt:lpstr>SQL Saturday #28 Baton Rouge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 Server 2008 Resource Governor</dc:title>
  <dc:creator>Denny</dc:creator>
  <cp:lastModifiedBy>Denny Cherry</cp:lastModifiedBy>
  <cp:revision>28</cp:revision>
  <dcterms:created xsi:type="dcterms:W3CDTF">2008-01-19T02:13:26Z</dcterms:created>
  <dcterms:modified xsi:type="dcterms:W3CDTF">2010-08-12T08:17:15Z</dcterms:modified>
</cp:coreProperties>
</file>